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71" r:id="rId6"/>
    <p:sldId id="267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AAC8D6-393C-4E32-8BAE-BB8D2EC0B451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D4B442-E986-4528-AA6F-0CC1605AB1A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AAC8D6-393C-4E32-8BAE-BB8D2EC0B451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D4B442-E986-4528-AA6F-0CC1605AB1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AAC8D6-393C-4E32-8BAE-BB8D2EC0B451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D4B442-E986-4528-AA6F-0CC1605AB1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AAC8D6-393C-4E32-8BAE-BB8D2EC0B451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D4B442-E986-4528-AA6F-0CC1605AB1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AAC8D6-393C-4E32-8BAE-BB8D2EC0B451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D4B442-E986-4528-AA6F-0CC1605AB1A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AAC8D6-393C-4E32-8BAE-BB8D2EC0B451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D4B442-E986-4528-AA6F-0CC1605AB1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AAC8D6-393C-4E32-8BAE-BB8D2EC0B451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D4B442-E986-4528-AA6F-0CC1605AB1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AAC8D6-393C-4E32-8BAE-BB8D2EC0B451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D4B442-E986-4528-AA6F-0CC1605AB1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AAC8D6-393C-4E32-8BAE-BB8D2EC0B451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D4B442-E986-4528-AA6F-0CC1605AB1A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AAC8D6-393C-4E32-8BAE-BB8D2EC0B451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D4B442-E986-4528-AA6F-0CC1605AB1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AAC8D6-393C-4E32-8BAE-BB8D2EC0B451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D4B442-E986-4528-AA6F-0CC1605AB1A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87AAC8D6-393C-4E32-8BAE-BB8D2EC0B451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FAD4B442-E986-4528-AA6F-0CC1605AB1A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2579068"/>
          </a:xfrm>
        </p:spPr>
        <p:txBody>
          <a:bodyPr>
            <a:noAutofit/>
          </a:bodyPr>
          <a:lstStyle/>
          <a:p>
            <a:r>
              <a:rPr lang="ru-RU" sz="4000" b="1" i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Краткая презентация основной образовательной программы МБДОУ</a:t>
            </a:r>
            <a:r>
              <a:rPr lang="en-US" sz="4000" b="1" i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i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4000" b="1" i="1" dirty="0" err="1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Большекибячинский</a:t>
            </a:r>
            <a:r>
              <a:rPr lang="ru-RU" sz="4000" b="1" i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детский сад   «</a:t>
            </a:r>
            <a:r>
              <a:rPr lang="ru-RU" sz="4000" b="1" i="1" dirty="0" err="1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Кубэлэк</a:t>
            </a:r>
            <a:r>
              <a:rPr lang="ru-RU" sz="4000" b="1" i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40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dirty="0" smtClean="0"/>
              <a:t>Речевое развитие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Формирование устной речи и навыков речевого общения с окружающими на основе овладения литературным языком своего народа.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dilya\Desktop\20191026_0953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3643314"/>
            <a:ext cx="4548134" cy="25583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Познавательное  развитие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Развитие познавательных интересов и познавательных способностей детей, которые можно подразделить на сенсорные, интеллектуально-познавательные и интеллектуально-творческие. </a:t>
            </a:r>
          </a:p>
          <a:p>
            <a:endParaRPr lang="ru-RU" sz="2800" dirty="0"/>
          </a:p>
        </p:txBody>
      </p:sp>
      <p:pic>
        <p:nvPicPr>
          <p:cNvPr id="5" name="Picture 2" descr="C:\Users\dilya\Desktop\20190617_112526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142976" y="3837964"/>
            <a:ext cx="3786214" cy="2129745"/>
          </a:xfrm>
          <a:prstGeom prst="rect">
            <a:avLst/>
          </a:prstGeom>
          <a:noFill/>
        </p:spPr>
      </p:pic>
      <p:pic>
        <p:nvPicPr>
          <p:cNvPr id="2051" name="Picture 3" descr="C:\Users\dilya\Desktop\20190319_0957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3857628"/>
            <a:ext cx="3556026" cy="2000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Художественно-эстетическое развитие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Достижение целей формирования интереса к эстетической стороне окружающей действительности, удовлетворение потребности детей в самовыражении. </a:t>
            </a:r>
          </a:p>
          <a:p>
            <a:pPr>
              <a:spcBef>
                <a:spcPts val="0"/>
              </a:spcBef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dilya\Desktop\IMG-20190425-WA004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3429000"/>
            <a:ext cx="3636966" cy="2045793"/>
          </a:xfrm>
          <a:prstGeom prst="rect">
            <a:avLst/>
          </a:prstGeom>
          <a:noFill/>
        </p:spPr>
      </p:pic>
      <p:pic>
        <p:nvPicPr>
          <p:cNvPr id="2050" name="Picture 2" descr="G:\20190413_1004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429000"/>
            <a:ext cx="3636965" cy="2045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Взаимодействие с семьями воспитанников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644650" y="1447800"/>
            <a:ext cx="7499350" cy="48006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alt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Родительские собрания 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alt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Беседы, дискуссии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alt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Смотры, конкурсы, выставки, выпуск газеты 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alt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Участие в ОД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alt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Консультации, семинары  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alt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Круглые столы,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alt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Встречи с интересными людьми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alt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Праздники и развлечения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alt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Распространение лучшего семейного опыта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857356" y="2214554"/>
            <a:ext cx="55721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за внимание!   </a:t>
            </a:r>
            <a:endParaRPr lang="ru-RU" sz="40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       Характеристика ДОУ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850772" cy="4619644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90000"/>
              </a:lnSpc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Полное наименование: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Муниципаль-ное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бюджетное дошкольное образовательное учреждение -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Большекибячинский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детский сад 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Кубэлэк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Сабинского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муниципального района Республики Татарстан»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Адрес: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422065, Республика Татарстан,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Сабинский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район с.Большие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Кибячи,ул.Ф.Эн-гельса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 д. 75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Год основания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: 1973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Учредитель: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Исполнитель-ный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комитет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Сабинского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муниципального района Республики Татарстан</a:t>
            </a:r>
            <a:endParaRPr lang="ru-RU" dirty="0"/>
          </a:p>
        </p:txBody>
      </p:sp>
      <p:pic>
        <p:nvPicPr>
          <p:cNvPr id="1026" name="Picture 2" descr="D:\телефон\20200130_09101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76850" y="2827336"/>
            <a:ext cx="3657600" cy="23161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Возрастные особенности воспитанников ДОУ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indent="-274320">
              <a:lnSpc>
                <a:spcPct val="90000"/>
              </a:lnSpc>
              <a:buClr>
                <a:schemeClr val="accent3"/>
              </a:buClr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ДОУ посещает  36 детей , функционирует 2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группы:</a:t>
            </a:r>
          </a:p>
          <a:p>
            <a:pPr marL="274320" indent="-274320">
              <a:lnSpc>
                <a:spcPct val="90000"/>
              </a:lnSpc>
              <a:buClr>
                <a:schemeClr val="accent3"/>
              </a:buClr>
              <a:defRPr/>
            </a:pPr>
            <a:r>
              <a:rPr lang="ru-RU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охватывает  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детей от </a:t>
            </a:r>
            <a:r>
              <a:rPr lang="ru-RU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1,2 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года до 7 </a:t>
            </a:r>
            <a:r>
              <a:rPr lang="ru-RU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лет</a:t>
            </a:r>
            <a:endParaRPr lang="ru-RU" sz="2800" b="1" dirty="0">
              <a:latin typeface="Calibri"/>
              <a:ea typeface="Calibri"/>
              <a:cs typeface="Times New Roman"/>
            </a:endParaRPr>
          </a:p>
          <a:p>
            <a:pPr marL="274320" indent="-274320">
              <a:lnSpc>
                <a:spcPct val="90000"/>
              </a:lnSpc>
              <a:buClr>
                <a:schemeClr val="accent3"/>
              </a:buClr>
              <a:defRPr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Структура основной образовательной программы ДОУ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>
              <a:spcBef>
                <a:spcPts val="0"/>
              </a:spcBef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Целевой раздел</a:t>
            </a:r>
          </a:p>
          <a:p>
            <a:pPr marL="0">
              <a:spcBef>
                <a:spcPts val="0"/>
              </a:spcBef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spcBef>
                <a:spcPts val="0"/>
              </a:spcBef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Содержательный раздел</a:t>
            </a:r>
          </a:p>
          <a:p>
            <a:pPr marL="0">
              <a:spcBef>
                <a:spcPts val="0"/>
              </a:spcBef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spcBef>
                <a:spcPts val="0"/>
              </a:spcBef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Организационный раздел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Times New Roman"/>
              </a:rPr>
              <a:t>Программа 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Times New Roman"/>
              </a:rPr>
              <a:t>МБДОУ - «</a:t>
            </a:r>
            <a:r>
              <a:rPr lang="ru-RU" sz="2000" b="1" dirty="0" err="1" smtClean="0">
                <a:solidFill>
                  <a:srgbClr val="002060"/>
                </a:solidFill>
                <a:latin typeface="Arial" pitchFamily="34" charset="0"/>
                <a:cs typeface="Times New Roman"/>
              </a:rPr>
              <a:t>Большекибячинский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Times New Roman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Times New Roman"/>
              </a:rPr>
              <a:t>детский сад 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Times New Roman"/>
              </a:rPr>
              <a:t> «</a:t>
            </a:r>
            <a:r>
              <a:rPr lang="ru-RU" sz="2000" b="1" dirty="0" err="1" smtClean="0">
                <a:solidFill>
                  <a:srgbClr val="002060"/>
                </a:solidFill>
                <a:latin typeface="Arial" pitchFamily="34" charset="0"/>
                <a:cs typeface="Times New Roman"/>
              </a:rPr>
              <a:t>Кубэлэк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Times New Roman"/>
              </a:rPr>
              <a:t>» </a:t>
            </a: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Times New Roman"/>
              </a:rPr>
              <a:t>разработана на основе: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184150" lvl="0" indent="0" algn="just" eaLnBrk="0" fontAlgn="base" hangingPunct="0">
              <a:lnSpc>
                <a:spcPct val="120000"/>
              </a:lnSpc>
              <a:spcAft>
                <a:spcPct val="0"/>
              </a:spcAft>
              <a:buClr>
                <a:srgbClr val="E0B602"/>
              </a:buClr>
              <a:buNone/>
            </a:pPr>
            <a:r>
              <a:rPr lang="ru-RU" b="1" kern="0" dirty="0">
                <a:solidFill>
                  <a:srgbClr val="002060"/>
                </a:solidFill>
                <a:latin typeface="Arial" pitchFamily="34" charset="0"/>
                <a:ea typeface="Verdana"/>
                <a:cs typeface="Verdana"/>
              </a:rPr>
              <a:t>«Основной образовательной программы дошкольного образования»</a:t>
            </a:r>
            <a:r>
              <a:rPr lang="ru-RU" kern="0" dirty="0">
                <a:solidFill>
                  <a:srgbClr val="002060"/>
                </a:solidFill>
                <a:latin typeface="Arial" pitchFamily="34" charset="0"/>
                <a:ea typeface="Verdana"/>
                <a:cs typeface="Verdana"/>
              </a:rPr>
              <a:t> </a:t>
            </a:r>
            <a:r>
              <a:rPr lang="ru-RU" b="1" kern="0" dirty="0" smtClean="0">
                <a:solidFill>
                  <a:srgbClr val="002060"/>
                </a:solidFill>
                <a:latin typeface="Arial" pitchFamily="34" charset="0"/>
                <a:ea typeface="Verdana"/>
                <a:cs typeface="Verdana"/>
              </a:rPr>
              <a:t>«Истоки»</a:t>
            </a:r>
            <a:r>
              <a:rPr lang="ru-RU" kern="0" dirty="0" smtClean="0">
                <a:solidFill>
                  <a:srgbClr val="002060"/>
                </a:solidFill>
                <a:latin typeface="Arial" pitchFamily="34" charset="0"/>
                <a:ea typeface="Verdana"/>
                <a:cs typeface="Verdana"/>
              </a:rPr>
              <a:t> </a:t>
            </a:r>
            <a:r>
              <a:rPr lang="ru-RU" kern="0" dirty="0">
                <a:solidFill>
                  <a:srgbClr val="002060"/>
                </a:solidFill>
                <a:latin typeface="Arial" pitchFamily="34" charset="0"/>
                <a:ea typeface="Verdana"/>
                <a:cs typeface="Verdana"/>
              </a:rPr>
              <a:t>под редакцией </a:t>
            </a:r>
            <a:r>
              <a:rPr lang="ru-RU" kern="0" dirty="0" err="1" smtClean="0">
                <a:solidFill>
                  <a:srgbClr val="002060"/>
                </a:solidFill>
                <a:latin typeface="Arial" pitchFamily="34" charset="0"/>
                <a:ea typeface="Verdana"/>
                <a:cs typeface="Verdana"/>
              </a:rPr>
              <a:t>Л.А.Парамоновой</a:t>
            </a:r>
            <a:r>
              <a:rPr lang="ru-RU" kern="0" dirty="0" smtClean="0">
                <a:solidFill>
                  <a:srgbClr val="002060"/>
                </a:solidFill>
                <a:latin typeface="Arial" pitchFamily="34" charset="0"/>
                <a:ea typeface="Verdana"/>
                <a:cs typeface="Verdana"/>
              </a:rPr>
              <a:t>.</a:t>
            </a:r>
            <a:endParaRPr lang="ru-RU" kern="0" dirty="0">
              <a:solidFill>
                <a:srgbClr val="002060"/>
              </a:solidFill>
              <a:latin typeface="Arial" pitchFamily="34" charset="0"/>
              <a:ea typeface="Verdana"/>
              <a:cs typeface="Verdana"/>
            </a:endParaRPr>
          </a:p>
          <a:p>
            <a:pPr marL="184150" lvl="0" indent="0" algn="just" eaLnBrk="0" fontAlgn="base" hangingPunct="0">
              <a:lnSpc>
                <a:spcPct val="120000"/>
              </a:lnSpc>
              <a:spcAft>
                <a:spcPct val="0"/>
              </a:spcAft>
              <a:buClr>
                <a:srgbClr val="E0B602"/>
              </a:buClr>
              <a:buNone/>
            </a:pPr>
            <a:r>
              <a:rPr lang="ru-RU" b="1" kern="0" dirty="0">
                <a:solidFill>
                  <a:srgbClr val="002060"/>
                </a:solidFill>
                <a:latin typeface="Arial" pitchFamily="34" charset="0"/>
                <a:ea typeface="Verdana"/>
                <a:cs typeface="Verdana"/>
              </a:rPr>
              <a:t>  и парциальных программ</a:t>
            </a:r>
            <a:r>
              <a:rPr lang="ru-RU" b="1" kern="0" dirty="0" smtClean="0">
                <a:solidFill>
                  <a:srgbClr val="002060"/>
                </a:solidFill>
                <a:latin typeface="Arial" pitchFamily="34" charset="0"/>
                <a:ea typeface="Verdana"/>
                <a:cs typeface="Verdana"/>
              </a:rPr>
              <a:t>:</a:t>
            </a:r>
            <a:endParaRPr lang="ru-RU" kern="0" dirty="0">
              <a:solidFill>
                <a:srgbClr val="002060"/>
              </a:solidFill>
              <a:latin typeface="Verdana"/>
              <a:ea typeface="Verdana"/>
              <a:cs typeface="Verdana"/>
            </a:endParaRPr>
          </a:p>
          <a:p>
            <a:pPr marL="457200" lvl="0" indent="-273050" algn="just" eaLnBrk="0" fontAlgn="base" hangingPunct="0">
              <a:lnSpc>
                <a:spcPct val="120000"/>
              </a:lnSpc>
              <a:spcAft>
                <a:spcPct val="0"/>
              </a:spcAft>
              <a:buClr>
                <a:srgbClr val="E0B602"/>
              </a:buClr>
              <a:buFont typeface="Wingdings 2" pitchFamily="18" charset="2"/>
              <a:buChar char=""/>
            </a:pPr>
            <a:r>
              <a:rPr lang="ru-RU" kern="0" dirty="0">
                <a:solidFill>
                  <a:srgbClr val="002060"/>
                </a:solidFill>
                <a:latin typeface="Verdana"/>
                <a:ea typeface="Verdana"/>
                <a:cs typeface="Verdana"/>
              </a:rPr>
              <a:t>«Основы безопасности детей дошкольного возраста» </a:t>
            </a:r>
            <a:r>
              <a:rPr lang="ru-RU" kern="0" dirty="0" err="1">
                <a:solidFill>
                  <a:srgbClr val="002060"/>
                </a:solidFill>
                <a:latin typeface="Verdana"/>
                <a:ea typeface="Verdana"/>
                <a:cs typeface="Verdana"/>
              </a:rPr>
              <a:t>Р.Б.Стеркина</a:t>
            </a:r>
            <a:r>
              <a:rPr lang="ru-RU" kern="0" dirty="0">
                <a:solidFill>
                  <a:srgbClr val="002060"/>
                </a:solidFill>
                <a:latin typeface="Verdana"/>
                <a:ea typeface="Verdana"/>
                <a:cs typeface="Verdana"/>
              </a:rPr>
              <a:t>, </a:t>
            </a:r>
            <a:r>
              <a:rPr lang="ru-RU" kern="0" dirty="0" err="1">
                <a:solidFill>
                  <a:srgbClr val="002060"/>
                </a:solidFill>
                <a:latin typeface="Verdana"/>
                <a:ea typeface="Verdana"/>
                <a:cs typeface="Verdana"/>
              </a:rPr>
              <a:t>О.Л.Князева</a:t>
            </a:r>
            <a:r>
              <a:rPr lang="ru-RU" kern="0" dirty="0">
                <a:solidFill>
                  <a:srgbClr val="002060"/>
                </a:solidFill>
                <a:latin typeface="Verdana"/>
                <a:ea typeface="Verdana"/>
                <a:cs typeface="Verdana"/>
              </a:rPr>
              <a:t> и </a:t>
            </a:r>
            <a:r>
              <a:rPr lang="ru-RU" kern="0" dirty="0" err="1">
                <a:solidFill>
                  <a:srgbClr val="002060"/>
                </a:solidFill>
                <a:latin typeface="Verdana"/>
                <a:ea typeface="Verdana"/>
                <a:cs typeface="Verdana"/>
              </a:rPr>
              <a:t>Н.Н.Авдеева</a:t>
            </a:r>
            <a:r>
              <a:rPr lang="ru-RU" kern="0" dirty="0">
                <a:solidFill>
                  <a:srgbClr val="002060"/>
                </a:solidFill>
                <a:latin typeface="Verdana"/>
                <a:ea typeface="Verdana"/>
                <a:cs typeface="Verdana"/>
              </a:rPr>
              <a:t> </a:t>
            </a:r>
          </a:p>
          <a:p>
            <a:pPr marL="457200" lvl="0" indent="-273050" algn="just" eaLnBrk="0" fontAlgn="base" hangingPunct="0">
              <a:lnSpc>
                <a:spcPct val="120000"/>
              </a:lnSpc>
              <a:spcAft>
                <a:spcPct val="0"/>
              </a:spcAft>
              <a:buClr>
                <a:srgbClr val="E0B602"/>
              </a:buClr>
              <a:buFont typeface="Wingdings 2" pitchFamily="18" charset="2"/>
              <a:buChar char=""/>
            </a:pPr>
            <a:r>
              <a:rPr lang="ru-RU" kern="0" dirty="0">
                <a:solidFill>
                  <a:srgbClr val="002060"/>
                </a:solidFill>
                <a:latin typeface="Verdana"/>
                <a:ea typeface="Verdana"/>
                <a:cs typeface="Verdana"/>
              </a:rPr>
              <a:t>«Юный эколог» </a:t>
            </a:r>
            <a:r>
              <a:rPr lang="ru-RU" kern="0" dirty="0" err="1">
                <a:solidFill>
                  <a:srgbClr val="002060"/>
                </a:solidFill>
                <a:latin typeface="Verdana"/>
                <a:ea typeface="Verdana"/>
                <a:cs typeface="Verdana"/>
              </a:rPr>
              <a:t>С.Н.Николаева</a:t>
            </a:r>
            <a:r>
              <a:rPr lang="ru-RU" kern="0" dirty="0" smtClean="0">
                <a:solidFill>
                  <a:srgbClr val="002060"/>
                </a:solidFill>
                <a:latin typeface="Verdana"/>
                <a:ea typeface="Verdana"/>
                <a:cs typeface="Verdana"/>
              </a:rPr>
              <a:t>;</a:t>
            </a:r>
          </a:p>
          <a:p>
            <a:pPr marL="457200" lvl="0" indent="-273050" algn="just" eaLnBrk="0" fontAlgn="base" hangingPunct="0">
              <a:lnSpc>
                <a:spcPct val="120000"/>
              </a:lnSpc>
              <a:spcAft>
                <a:spcPct val="0"/>
              </a:spcAft>
              <a:buClr>
                <a:srgbClr val="E0B602"/>
              </a:buClr>
              <a:buFont typeface="Wingdings 2" pitchFamily="18" charset="2"/>
              <a:buChar char=""/>
            </a:pPr>
            <a:r>
              <a:rPr lang="ru-RU" kern="0" dirty="0" smtClean="0">
                <a:solidFill>
                  <a:srgbClr val="002060"/>
                </a:solidFill>
                <a:latin typeface="Verdana"/>
                <a:ea typeface="Verdana"/>
                <a:cs typeface="Verdana"/>
              </a:rPr>
              <a:t>«Солнечные зайчики» </a:t>
            </a:r>
            <a:r>
              <a:rPr lang="ru-RU" kern="0" dirty="0" err="1" smtClean="0">
                <a:solidFill>
                  <a:srgbClr val="002060"/>
                </a:solidFill>
                <a:latin typeface="Verdana"/>
                <a:ea typeface="Verdana"/>
                <a:cs typeface="Verdana"/>
              </a:rPr>
              <a:t>М.Ю.Безделева</a:t>
            </a:r>
            <a:r>
              <a:rPr lang="ru-RU" kern="0" dirty="0">
                <a:solidFill>
                  <a:srgbClr val="002060"/>
                </a:solidFill>
                <a:latin typeface="Verdana"/>
                <a:ea typeface="Verdana"/>
                <a:cs typeface="Verdana"/>
              </a:rPr>
              <a:t>.</a:t>
            </a:r>
          </a:p>
          <a:p>
            <a:pPr marL="457200" lvl="0" indent="-273050" algn="just" eaLnBrk="0" fontAlgn="base" hangingPunct="0">
              <a:lnSpc>
                <a:spcPct val="120000"/>
              </a:lnSpc>
              <a:spcAft>
                <a:spcPct val="0"/>
              </a:spcAft>
              <a:buClr>
                <a:srgbClr val="E0B602"/>
              </a:buClr>
              <a:buFont typeface="Wingdings 2" pitchFamily="18" charset="2"/>
              <a:buChar char=""/>
            </a:pPr>
            <a:r>
              <a:rPr lang="ru-RU" b="1" kern="0" dirty="0">
                <a:solidFill>
                  <a:srgbClr val="002060"/>
                </a:solidFill>
                <a:latin typeface="Verdana"/>
                <a:ea typeface="Verdana"/>
                <a:cs typeface="Verdana"/>
              </a:rPr>
              <a:t>УМК:</a:t>
            </a:r>
          </a:p>
          <a:p>
            <a:pPr>
              <a:lnSpc>
                <a:spcPct val="120000"/>
              </a:lnSpc>
            </a:pPr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«Изучаем русский язык» С.М. </a:t>
            </a:r>
            <a:r>
              <a:rPr lang="ru-RU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Гаффаровой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Туган</a:t>
            </a:r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телд</a:t>
            </a:r>
            <a:r>
              <a:rPr lang="tt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 сөйләшәбез</a:t>
            </a:r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Ф.В. Ха</a:t>
            </a:r>
            <a:r>
              <a:rPr lang="tt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зратовой</a:t>
            </a:r>
          </a:p>
          <a:p>
            <a:pPr>
              <a:lnSpc>
                <a:spcPct val="120000"/>
              </a:lnSpc>
            </a:pPr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Туган</a:t>
            </a:r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телд</a:t>
            </a:r>
            <a:r>
              <a:rPr lang="tt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 сөйләшәбез</a:t>
            </a:r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З.М. </a:t>
            </a:r>
            <a:r>
              <a:rPr lang="tt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Зариповой</a:t>
            </a:r>
          </a:p>
          <a:p>
            <a:pPr>
              <a:lnSpc>
                <a:spcPct val="120000"/>
              </a:lnSpc>
            </a:pPr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«М</a:t>
            </a:r>
            <a:r>
              <a:rPr lang="tt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әктәпкәчә </a:t>
            </a:r>
            <a:r>
              <a:rPr lang="tt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яшьтәгеләр </a:t>
            </a:r>
            <a:r>
              <a:rPr lang="tt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әлифбасы</a:t>
            </a:r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tt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Р.К.Шаеховой и др.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8657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Нормативно- правовая база ООП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indent="-342900" algn="just">
              <a:lnSpc>
                <a:spcPct val="90000"/>
              </a:lnSpc>
              <a:buFont typeface="Tw Cen MT"/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ФЗ 273 от 29.12.2012г. «Об образовании в Российской Федерации»</a:t>
            </a:r>
          </a:p>
          <a:p>
            <a:pPr marL="342900" indent="-342900" algn="just">
              <a:lnSpc>
                <a:spcPct val="90000"/>
              </a:lnSpc>
              <a:buFont typeface="Tw Cen MT"/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России № 1155 от 17.10.2013 «Об утверждении федерального государственного образовательного стандарта дошкольного образования»</a:t>
            </a:r>
          </a:p>
          <a:p>
            <a:pPr marL="342900" indent="-342900" algn="just">
              <a:lnSpc>
                <a:spcPct val="90000"/>
              </a:lnSpc>
              <a:buFont typeface="Tw Cen MT"/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Устав МБДОУ</a:t>
            </a:r>
          </a:p>
          <a:p>
            <a:pPr marL="342900" indent="-342900" algn="just">
              <a:lnSpc>
                <a:spcPct val="90000"/>
              </a:lnSpc>
              <a:buFont typeface="Tw Cen MT"/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Порядок организации и осуществления образовательной деятельности по основным общеобразовательным программам дошкольного образования </a:t>
            </a:r>
          </a:p>
          <a:p>
            <a:pPr marL="342900" indent="-342900" algn="just">
              <a:lnSpc>
                <a:spcPct val="90000"/>
              </a:lnSpc>
              <a:buFont typeface="Tw Cen MT"/>
              <a:buAutoNum type="arabicPeriod"/>
            </a:pP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СанПиН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2.4.1.3049-13</a:t>
            </a:r>
          </a:p>
          <a:p>
            <a:pPr marL="342900" indent="-342900" algn="just">
              <a:lnSpc>
                <a:spcPct val="90000"/>
              </a:lnSpc>
              <a:buFont typeface="Tw Cen MT"/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Локальные акты МБДОУ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Основные области ООП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«Физическое развитие»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«Социально-коммуникативное развитие»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«Речевое развитие»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 «Познавательное развитие»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«Художественно-эстетическое развитие»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5300" dirty="0" smtClean="0">
                <a:latin typeface="Times New Roman" pitchFamily="18" charset="0"/>
                <a:cs typeface="Times New Roman" pitchFamily="18" charset="0"/>
              </a:rPr>
              <a:t>Физическое развитие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Формирование и развитие физических качеств, любви к спорту и здоровому образу жизни, и  овладение его элементарными нормами и правилами</a:t>
            </a:r>
          </a:p>
        </p:txBody>
      </p:sp>
      <p:pic>
        <p:nvPicPr>
          <p:cNvPr id="13" name="Picture 2" descr="D:\телефон\20190208_1111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4942" y="4000504"/>
            <a:ext cx="3494090" cy="1965426"/>
          </a:xfrm>
          <a:prstGeom prst="rect">
            <a:avLst/>
          </a:prstGeom>
          <a:noFill/>
        </p:spPr>
      </p:pic>
      <p:pic>
        <p:nvPicPr>
          <p:cNvPr id="2051" name="Picture 3" descr="D:\телефон\20190218_1048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4000504"/>
            <a:ext cx="3556024" cy="2000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Социально коммуникативное развитие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Позитивная социализация детей дошкольного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возраста, приобщение детей к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социокультурным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нормам, традициям семьи, общества и государства. </a:t>
            </a:r>
          </a:p>
          <a:p>
            <a:pPr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G:\20191012_10253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212976"/>
            <a:ext cx="3712411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сирена\Desktop\20200225_1603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212976"/>
            <a:ext cx="3712412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233</TotalTime>
  <Words>368</Words>
  <Application>Microsoft Office PowerPoint</Application>
  <PresentationFormat>Экран (4:3)</PresentationFormat>
  <Paragraphs>62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Солнцестояние</vt:lpstr>
      <vt:lpstr>Презентация PowerPoint</vt:lpstr>
      <vt:lpstr>       Характеристика ДОУ</vt:lpstr>
      <vt:lpstr>Возрастные особенности воспитанников ДОУ</vt:lpstr>
      <vt:lpstr>Структура основной образовательной программы ДОУ</vt:lpstr>
      <vt:lpstr>Программа МБДОУ - «Большекибячинский детский сад  «Кубэлэк» разработана на основе:</vt:lpstr>
      <vt:lpstr>Нормативно- правовая база ООП</vt:lpstr>
      <vt:lpstr>Основные области ООП</vt:lpstr>
      <vt:lpstr>       Физическое развитие   </vt:lpstr>
      <vt:lpstr> Социально коммуникативное развитие </vt:lpstr>
      <vt:lpstr>Речевое развитие </vt:lpstr>
      <vt:lpstr>Познавательное  развитие </vt:lpstr>
      <vt:lpstr>Художественно-эстетическое развитие</vt:lpstr>
      <vt:lpstr>Взаимодействие с семьями воспитанников</vt:lpstr>
      <vt:lpstr>Презентация PowerPoint</vt:lpstr>
    </vt:vector>
  </TitlesOfParts>
  <Company>MultiDVD Team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dilya</dc:creator>
  <cp:lastModifiedBy>1</cp:lastModifiedBy>
  <cp:revision>25</cp:revision>
  <dcterms:created xsi:type="dcterms:W3CDTF">2020-02-18T18:13:58Z</dcterms:created>
  <dcterms:modified xsi:type="dcterms:W3CDTF">2020-06-16T11:37:30Z</dcterms:modified>
</cp:coreProperties>
</file>